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70" r:id="rId4"/>
    <p:sldId id="259" r:id="rId5"/>
    <p:sldId id="260" r:id="rId6"/>
    <p:sldId id="262" r:id="rId7"/>
    <p:sldId id="263" r:id="rId8"/>
    <p:sldId id="267" r:id="rId9"/>
    <p:sldId id="265" r:id="rId10"/>
    <p:sldId id="271" r:id="rId11"/>
    <p:sldId id="272" r:id="rId12"/>
    <p:sldId id="284" r:id="rId13"/>
    <p:sldId id="273" r:id="rId14"/>
    <p:sldId id="277" r:id="rId15"/>
    <p:sldId id="274" r:id="rId16"/>
    <p:sldId id="275" r:id="rId17"/>
    <p:sldId id="276" r:id="rId18"/>
    <p:sldId id="278" r:id="rId19"/>
    <p:sldId id="279" r:id="rId20"/>
    <p:sldId id="28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2E70"/>
    <a:srgbClr val="D030A2"/>
    <a:srgbClr val="C4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F8C7-98D6-41AF-A054-3829F5A6CA7E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9D85-8E69-48D6-9EF1-F6858908E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803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F8C7-98D6-41AF-A054-3829F5A6CA7E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9D85-8E69-48D6-9EF1-F6858908E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19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F8C7-98D6-41AF-A054-3829F5A6CA7E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9D85-8E69-48D6-9EF1-F6858908E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06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F8C7-98D6-41AF-A054-3829F5A6CA7E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9D85-8E69-48D6-9EF1-F6858908E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750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F8C7-98D6-41AF-A054-3829F5A6CA7E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9D85-8E69-48D6-9EF1-F6858908E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30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F8C7-98D6-41AF-A054-3829F5A6CA7E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9D85-8E69-48D6-9EF1-F6858908E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93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F8C7-98D6-41AF-A054-3829F5A6CA7E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9D85-8E69-48D6-9EF1-F6858908E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95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F8C7-98D6-41AF-A054-3829F5A6CA7E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9D85-8E69-48D6-9EF1-F6858908E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517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F8C7-98D6-41AF-A054-3829F5A6CA7E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9D85-8E69-48D6-9EF1-F6858908E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691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F8C7-98D6-41AF-A054-3829F5A6CA7E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9D85-8E69-48D6-9EF1-F6858908E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903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F8C7-98D6-41AF-A054-3829F5A6CA7E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9D85-8E69-48D6-9EF1-F6858908E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12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4F8C7-98D6-41AF-A054-3829F5A6CA7E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49D85-8E69-48D6-9EF1-F6858908E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65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0827/00120986-89671a7e/hello_html_72350a0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83673" y="554181"/>
            <a:ext cx="100445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70BB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Государственное бюджетное общеобразовательное учреждение </a:t>
            </a:r>
          </a:p>
          <a:p>
            <a:pPr algn="ctr"/>
            <a:r>
              <a:rPr lang="ru-RU" b="1" dirty="0">
                <a:solidFill>
                  <a:srgbClr val="170BB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Самарской области средняя общеобразовательная школа № 10 </a:t>
            </a:r>
          </a:p>
          <a:p>
            <a:pPr algn="ctr"/>
            <a:r>
              <a:rPr lang="ru-RU" b="1" dirty="0">
                <a:solidFill>
                  <a:srgbClr val="170BB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имени Героя России Сергея Анатольевича </a:t>
            </a:r>
            <a:r>
              <a:rPr lang="ru-RU" b="1" dirty="0" err="1">
                <a:solidFill>
                  <a:srgbClr val="170BB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Хихина</a:t>
            </a:r>
            <a:r>
              <a:rPr lang="ru-RU" b="1" dirty="0">
                <a:solidFill>
                  <a:srgbClr val="170BB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>
                <a:solidFill>
                  <a:srgbClr val="170BB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городского округа Чапаевск Самарской области </a:t>
            </a:r>
          </a:p>
          <a:p>
            <a:pPr algn="ctr"/>
            <a:r>
              <a:rPr lang="ru-RU" b="1" dirty="0" smtClean="0">
                <a:solidFill>
                  <a:srgbClr val="170BB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структурное подразделение «детский сад  «Березка» </a:t>
            </a:r>
            <a:endParaRPr lang="ru-RU" b="1" dirty="0">
              <a:solidFill>
                <a:srgbClr val="170BB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8945" y="2189017"/>
            <a:ext cx="6470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60A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Окружной конкурс </a:t>
            </a:r>
          </a:p>
          <a:p>
            <a:pPr algn="ctr"/>
            <a:r>
              <a:rPr lang="ru-RU" sz="2800" b="1" dirty="0" smtClean="0">
                <a:solidFill>
                  <a:srgbClr val="C60A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 smtClean="0">
                <a:solidFill>
                  <a:srgbClr val="C60A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детства» </a:t>
            </a:r>
            <a:endParaRPr lang="ru-RU" sz="2800" b="1" i="1" dirty="0">
              <a:solidFill>
                <a:srgbClr val="C60A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0909" y="3380509"/>
            <a:ext cx="81187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327E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 </a:t>
            </a:r>
          </a:p>
          <a:p>
            <a:pPr algn="ctr"/>
            <a:r>
              <a:rPr lang="ru-RU" sz="2800" b="1" dirty="0" smtClean="0">
                <a:solidFill>
                  <a:srgbClr val="327E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«Галактика информационной безопасности</a:t>
            </a:r>
            <a:r>
              <a:rPr lang="ru-RU" sz="2800" b="1" dirty="0" smtClean="0">
                <a:solidFill>
                  <a:srgbClr val="327E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800" b="1" dirty="0" smtClean="0">
                <a:solidFill>
                  <a:srgbClr val="822E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работы:</a:t>
            </a:r>
          </a:p>
          <a:p>
            <a:pPr algn="ctr"/>
            <a:r>
              <a:rPr lang="ru-RU" sz="2800" b="1" dirty="0" smtClean="0">
                <a:solidFill>
                  <a:srgbClr val="822E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«Азбука дорожной безопасности»</a:t>
            </a:r>
            <a:endParaRPr lang="ru-RU" sz="2800" b="1" dirty="0">
              <a:solidFill>
                <a:srgbClr val="822E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8510" y="5434186"/>
            <a:ext cx="4170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Климкина С.А.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Самойлова С.В.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93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Picture 3" descr="C:\Users\Света\Desktop\света телефон\20201123_0753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1032" y="3135677"/>
            <a:ext cx="2339396" cy="3195852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94386" y="3552863"/>
            <a:ext cx="3218308" cy="2383934"/>
          </a:xfrm>
          <a:prstGeom prst="rect">
            <a:avLst/>
          </a:prstGeom>
        </p:spPr>
      </p:pic>
      <p:pic>
        <p:nvPicPr>
          <p:cNvPr id="6" name="Picture 2" descr="C:\Users\Света\Desktop\20201124_1611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6652" y="3124449"/>
            <a:ext cx="2292979" cy="3207080"/>
          </a:xfrm>
          <a:prstGeom prst="rect">
            <a:avLst/>
          </a:prstGeom>
          <a:noFill/>
        </p:spPr>
      </p:pic>
      <p:pic>
        <p:nvPicPr>
          <p:cNvPr id="7" name="Picture 4" descr="C:\Users\Света\Desktop\20201125_1421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47919" y="3124449"/>
            <a:ext cx="2248421" cy="32070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87236" y="512617"/>
            <a:ext cx="98090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программы дошкольных учреждений включают в себя определенное содержание работы по изучению правил дорожной безопасности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Понимая огромное значение основ безопасного поведения в жизни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приобрели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материал для детей дошкольного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, который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при индивидуальной и подгрупповой форме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166156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-4763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19746" y="831273"/>
            <a:ext cx="9060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мультфильмы для дошкольников по ПДД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8073" y="1662545"/>
            <a:ext cx="3048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«Азбука безопасности на дороге с тетушкой Совой»</a:t>
            </a: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036" y="3157163"/>
            <a:ext cx="16002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46074" y="1801091"/>
            <a:ext cx="3283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его друзья. Безопасность в городе»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(ОБЖ+ дорожное движение)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436" y="3144666"/>
            <a:ext cx="16002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866909" y="1801091"/>
            <a:ext cx="2951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Робокар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Поли – Правила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62655" y="3034145"/>
            <a:ext cx="2161309" cy="1450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9" name="Рисунок 3" descr="Описание: http://qrcoder.ru/code/?https%3A%2F%2Fwww.youtube.com%2Fwatch%3Fv%3DXEOM_Cb-V-A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563" y="3011316"/>
            <a:ext cx="17240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33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353" y="-723"/>
            <a:ext cx="12193285" cy="685872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42508" y="637309"/>
            <a:ext cx="5500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D030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материалы</a:t>
            </a:r>
            <a:endParaRPr lang="ru-RU" sz="2800" b="1" dirty="0">
              <a:solidFill>
                <a:srgbClr val="D030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://qrcoder.ru/code/?http%3A%2F%2Fhttps%3A%2F%2Fdisk.yandex.ru%2Fd%2FRFgrr-xxxKFLJw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157" y="2099756"/>
            <a:ext cx="2823152" cy="282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01091" y="1399310"/>
            <a:ext cx="426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для родителей 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3017" y="1399311"/>
            <a:ext cx="3532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педагогам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Рисунок 1" descr="Описание: C:\Users\User\Downloads\IMG-2ce150dfcb4c0ebba6978a48f9da34e1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819" y="2161997"/>
            <a:ext cx="2550955" cy="253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52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156364" y="678873"/>
            <a:ext cx="569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D030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родителей</a:t>
            </a:r>
            <a:endParaRPr lang="ru-RU" sz="2800" b="1" dirty="0">
              <a:solidFill>
                <a:srgbClr val="D030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5" t="32165" r="37188" b="37305"/>
          <a:stretch/>
        </p:blipFill>
        <p:spPr bwMode="auto">
          <a:xfrm>
            <a:off x="2089733" y="1880966"/>
            <a:ext cx="2070837" cy="20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1" t="32566" r="37237" b="37088"/>
          <a:stretch/>
        </p:blipFill>
        <p:spPr bwMode="auto">
          <a:xfrm>
            <a:off x="5370847" y="1880966"/>
            <a:ext cx="2038513" cy="20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7" t="32566" r="36842" b="37335"/>
          <a:stretch/>
        </p:blipFill>
        <p:spPr bwMode="auto">
          <a:xfrm>
            <a:off x="8789000" y="1880966"/>
            <a:ext cx="2123164" cy="20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6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0" y="595745"/>
            <a:ext cx="6276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D030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игры</a:t>
            </a:r>
            <a:endParaRPr lang="ru-RU" sz="2800" b="1" dirty="0">
              <a:solidFill>
                <a:srgbClr val="D030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 descr="F:\пдд\Неделя безопасности подгот гр\IMG_20190910_0954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2802" y="304800"/>
            <a:ext cx="3422013" cy="2397184"/>
          </a:xfrm>
          <a:prstGeom prst="rect">
            <a:avLst/>
          </a:prstGeom>
          <a:noFill/>
        </p:spPr>
      </p:pic>
      <p:pic>
        <p:nvPicPr>
          <p:cNvPr id="5" name="Picture 2" descr="F:\пдд\Неделя безопасности подгот гр\IMG_20190910_0955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5000" y="3520844"/>
            <a:ext cx="2016224" cy="26882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73382" y="1302327"/>
            <a:ext cx="5871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группах есть игротека, которая содержит дидактические игры, развивающие настольно-печатные игры, интеллектуальные игры .</a:t>
            </a:r>
          </a:p>
        </p:txBody>
      </p:sp>
      <p:pic>
        <p:nvPicPr>
          <p:cNvPr id="10" name="Picture 5" descr="C:\Users\Света\Desktop\света телефон\20201124_1556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96852" y="3447844"/>
            <a:ext cx="3683420" cy="2762565"/>
          </a:xfrm>
          <a:prstGeom prst="rect">
            <a:avLst/>
          </a:prstGeom>
          <a:noFill/>
        </p:spPr>
      </p:pic>
      <p:pic>
        <p:nvPicPr>
          <p:cNvPr id="11" name="Picture 2" descr="F:\пдд\Неделя безопасности подгот гр\IMG_20190913_1040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2802" y="3447844"/>
            <a:ext cx="3299859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827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Picture 2" descr="F:\фотки с телефона\20201118_153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0474" y="4428714"/>
            <a:ext cx="2943944" cy="2096550"/>
          </a:xfrm>
          <a:prstGeom prst="rect">
            <a:avLst/>
          </a:prstGeom>
          <a:noFill/>
        </p:spPr>
      </p:pic>
      <p:pic>
        <p:nvPicPr>
          <p:cNvPr id="7" name="Picture 3" descr="F:\фотки с телефона\20201118_1449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4747" y="1477512"/>
            <a:ext cx="2880320" cy="2093019"/>
          </a:xfrm>
          <a:prstGeom prst="rect">
            <a:avLst/>
          </a:prstGeom>
          <a:noFill/>
        </p:spPr>
      </p:pic>
      <p:pic>
        <p:nvPicPr>
          <p:cNvPr id="8" name="Picture 4" descr="F:\фотки с телефона\20201118_1449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22047" y="1477512"/>
            <a:ext cx="2719490" cy="217559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982691" y="554182"/>
            <a:ext cx="4752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Папка- передвижка </a:t>
            </a:r>
          </a:p>
          <a:p>
            <a:pPr algn="ctr"/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«Игротека правил дорожного движения»</a:t>
            </a:r>
          </a:p>
          <a:p>
            <a:endParaRPr lang="ru-RU" sz="2000" dirty="0"/>
          </a:p>
        </p:txBody>
      </p:sp>
      <p:pic>
        <p:nvPicPr>
          <p:cNvPr id="10" name="Picture 3" descr="F:\пдд\новые фото ПДД\SDC161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83380" y="1436585"/>
            <a:ext cx="3398132" cy="2548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310473" y="4059382"/>
            <a:ext cx="364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«Полицейский»</a:t>
            </a:r>
            <a:endParaRPr lang="ru-RU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78182" y="554182"/>
            <a:ext cx="3519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«Всем ребятам надо знать, как по улице шагать»</a:t>
            </a:r>
            <a:endParaRPr lang="ru-RU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F:\пдд\Неделя безопасности подгот гр\IMG_20190909_0926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81518" y="3909393"/>
            <a:ext cx="1948482" cy="259797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096000" y="4493860"/>
            <a:ext cx="2839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дидактические игры</a:t>
            </a:r>
            <a:endParaRPr lang="ru-RU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78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58292" y="980420"/>
            <a:ext cx="477981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СВЕТОФОР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C40000"/>
                </a:solidFill>
              </a:rPr>
              <a:t>  </a:t>
            </a:r>
            <a:r>
              <a:rPr lang="ru-RU" sz="2000" b="1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, трехцветный;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Стоит, светит, показывает;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Мы переходим дорогу на светофор;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Помощник.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63636" y="457200"/>
            <a:ext cx="538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синквейнов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3" descr="http://900igr.net/up/datas/186539/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9576" y="980420"/>
            <a:ext cx="2083297" cy="1562473"/>
          </a:xfrm>
          <a:prstGeom prst="rect">
            <a:avLst/>
          </a:prstGeom>
          <a:noFill/>
        </p:spPr>
      </p:pic>
      <p:pic>
        <p:nvPicPr>
          <p:cNvPr id="6" name="Picture 15" descr="https://gallery.ykt.ru/galleries/consumer/2014/03/12/1478049_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9083" y="2980968"/>
            <a:ext cx="1440160" cy="14401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89418" y="2854036"/>
            <a:ext cx="473825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ЖЕЗЛ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40000"/>
                </a:solidFill>
                <a:latin typeface="Times New Roman" pitchFamily="18" charset="0"/>
                <a:cs typeface="Times New Roman" pitchFamily="18" charset="0"/>
              </a:rPr>
              <a:t>Деревянный, полосатый;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>
                <a:solidFill>
                  <a:srgbClr val="C40000"/>
                </a:solidFill>
                <a:latin typeface="Times New Roman" pitchFamily="18" charset="0"/>
                <a:cs typeface="Times New Roman" pitchFamily="18" charset="0"/>
              </a:rPr>
              <a:t> Поворачивает, мелькает, указывает;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>
                <a:solidFill>
                  <a:srgbClr val="C40000"/>
                </a:solidFill>
                <a:latin typeface="Times New Roman" pitchFamily="18" charset="0"/>
                <a:cs typeface="Times New Roman" pitchFamily="18" charset="0"/>
              </a:rPr>
              <a:t> У полицейского в руках жезл;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>
                <a:solidFill>
                  <a:srgbClr val="C40000"/>
                </a:solidFill>
                <a:latin typeface="Times New Roman" pitchFamily="18" charset="0"/>
                <a:cs typeface="Times New Roman" pitchFamily="18" charset="0"/>
              </a:rPr>
              <a:t> Путеводитель.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58291" y="4421128"/>
            <a:ext cx="49599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МАШИНА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40000"/>
                </a:solidFill>
                <a:latin typeface="Times New Roman" pitchFamily="18" charset="0"/>
                <a:cs typeface="Times New Roman" pitchFamily="18" charset="0"/>
              </a:rPr>
              <a:t>Легковая, белая;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>
                <a:solidFill>
                  <a:srgbClr val="C40000"/>
                </a:solidFill>
                <a:latin typeface="Times New Roman" pitchFamily="18" charset="0"/>
                <a:cs typeface="Times New Roman" pitchFamily="18" charset="0"/>
              </a:rPr>
              <a:t> Движется, спешит, едет;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>
                <a:solidFill>
                  <a:srgbClr val="C40000"/>
                </a:solidFill>
                <a:latin typeface="Times New Roman" pitchFamily="18" charset="0"/>
                <a:cs typeface="Times New Roman" pitchFamily="18" charset="0"/>
              </a:rPr>
              <a:t> Машина везет груз;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>
                <a:solidFill>
                  <a:srgbClr val="C40000"/>
                </a:solidFill>
                <a:latin typeface="Times New Roman" pitchFamily="18" charset="0"/>
                <a:cs typeface="Times New Roman" pitchFamily="18" charset="0"/>
              </a:rPr>
              <a:t> Транспорт.</a:t>
            </a:r>
          </a:p>
        </p:txBody>
      </p:sp>
      <p:pic>
        <p:nvPicPr>
          <p:cNvPr id="10" name="Picture 17" descr="https://i.pinimg.com/originals/67/9e/04/679e04acfb1cb907f3003edc9c233b3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9909" y="4625313"/>
            <a:ext cx="2040637" cy="15432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744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58836" y="665018"/>
            <a:ext cx="7800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Игровой макет «Перекресток»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9527" y="1288473"/>
            <a:ext cx="97813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Играя с макетом «Перекресток» дети закрепляют правила поведения пешеходов и водителей в условиях улицы,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учатся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различать дорожные знаки.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Используя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фигурки пешеходов и транспорта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наглядно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показывают, что может произойти,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если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нарушать ПДД.</a:t>
            </a:r>
            <a:endParaRPr lang="ru-RU" sz="2400" dirty="0"/>
          </a:p>
        </p:txBody>
      </p:sp>
      <p:pic>
        <p:nvPicPr>
          <p:cNvPr id="5" name="Picture 2" descr="F:\света фото\IMG_48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9220" y="3189102"/>
            <a:ext cx="3456384" cy="2880320"/>
          </a:xfrm>
          <a:prstGeom prst="rect">
            <a:avLst/>
          </a:prstGeom>
          <a:noFill/>
        </p:spPr>
      </p:pic>
      <p:pic>
        <p:nvPicPr>
          <p:cNvPr id="6" name="Picture 3" descr="F:\света фото\IMG_48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3019" y="3215889"/>
            <a:ext cx="3599892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381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05745" y="135381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D030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рисунков</a:t>
            </a:r>
            <a:endParaRPr lang="ru-RU" sz="2800" b="1" dirty="0">
              <a:solidFill>
                <a:srgbClr val="D030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558" y="658601"/>
            <a:ext cx="3900224" cy="28434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020" y="634379"/>
            <a:ext cx="3705922" cy="27687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207" y="3333426"/>
            <a:ext cx="4327388" cy="346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1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24399" y="346364"/>
            <a:ext cx="630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D030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и дети</a:t>
            </a:r>
            <a:endParaRPr lang="ru-RU" sz="2800" b="1" dirty="0">
              <a:solidFill>
                <a:srgbClr val="D030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F:\фотки с телефона\20201120_103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344" y="2435148"/>
            <a:ext cx="4829435" cy="36220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76946" y="1565564"/>
            <a:ext cx="3934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совместно с детьми выпускают стенгазеты по ПДД</a:t>
            </a:r>
            <a:endParaRPr lang="ru-RU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" descr="F:\фотки с телефона\20201118_145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6615" y="4432392"/>
            <a:ext cx="1332315" cy="2003973"/>
          </a:xfrm>
          <a:prstGeom prst="rect">
            <a:avLst/>
          </a:prstGeom>
          <a:noFill/>
        </p:spPr>
      </p:pic>
      <p:pic>
        <p:nvPicPr>
          <p:cNvPr id="7" name="Picture 2" descr="F:\света фото\IMG_5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7347" y="1739168"/>
            <a:ext cx="2075570" cy="2476750"/>
          </a:xfrm>
          <a:prstGeom prst="rect">
            <a:avLst/>
          </a:prstGeom>
          <a:noFill/>
        </p:spPr>
      </p:pic>
      <p:pic>
        <p:nvPicPr>
          <p:cNvPr id="8" name="Picture 3" descr="F:\света фото\IMG_50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20754" y="4449166"/>
            <a:ext cx="1370236" cy="200198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876308" y="869584"/>
            <a:ext cx="387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и дети участвуют в конкурсах разного уровня</a:t>
            </a:r>
            <a:endParaRPr lang="ru-RU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4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0052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0" y="360218"/>
            <a:ext cx="9407236" cy="6509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«Жизнь есть дар, великий дар и тот, кто ее не ценит, этого дара не заслуживает» сказал когда-то Леонардо да Винчи.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Эту ответственность необходимо воспитывать и в детях, ведь известно, что в большинстве своем юные пешеходы попадают в беду на дороге не из-за незнания Правил дорожного движения, а по своей детской наивности, неопытности, особенностей организма, из-за необдуманного риска.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Жажда знаний, желание открывать что – то новое, ставит наших почемучек перед реальной опасностью, в частности, и на улице. Вот почему уже в детском саду необходимо изучать с воспитанниками ПДД, формировать у них навыки осознанного безопасного поведения.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Воспитатель первый учитель безопасного поведения на дороге, который владеет этими знаниями. Он помогает детям лучше ориентироваться в мире дорожных знаков, обучает правильным действиям в опасных ситуациях , связанных с дорожным движением.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75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Picture 1" descr="F:\фотки с телефона\20201118_1449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1845" y="1473830"/>
            <a:ext cx="3445174" cy="25838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19055" y="554182"/>
            <a:ext cx="6317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Совместный проект родителей и детей                  «Ребенок и улица»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C:\Users\Света\Desktop\света телефон\IMG_20201009_152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7418" y="1453099"/>
            <a:ext cx="3366737" cy="2738084"/>
          </a:xfrm>
          <a:prstGeom prst="rect">
            <a:avLst/>
          </a:prstGeom>
          <a:noFill/>
        </p:spPr>
      </p:pic>
      <p:pic>
        <p:nvPicPr>
          <p:cNvPr id="7" name="Picture 2" descr="F:\пдд\новые фото ПДД\IMG_10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3890" y="2822540"/>
            <a:ext cx="2814312" cy="37907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45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5329497" y="2508113"/>
            <a:ext cx="2678774" cy="1616867"/>
          </a:xfrm>
          <a:prstGeom prst="flowChartAlternateProcess">
            <a:avLst/>
          </a:prstGeom>
          <a:noFill/>
          <a:ln w="50800">
            <a:solidFill>
              <a:srgbClr val="FA12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5329497" y="3036967"/>
            <a:ext cx="2678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7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</a:t>
            </a:r>
          </a:p>
          <a:p>
            <a:pPr algn="ctr"/>
            <a:r>
              <a:rPr lang="ru-RU" b="1" dirty="0" smtClean="0">
                <a:solidFill>
                  <a:srgbClr val="17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КОПИЛКА</a:t>
            </a:r>
            <a:endParaRPr lang="ru-RU" b="1" dirty="0">
              <a:solidFill>
                <a:srgbClr val="170BB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2656944" y="476672"/>
            <a:ext cx="2190253" cy="1395760"/>
          </a:xfrm>
          <a:prstGeom prst="ellipse">
            <a:avLst/>
          </a:prstGeom>
          <a:noFill/>
          <a:ln w="34925">
            <a:solidFill>
              <a:srgbClr val="1BA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5533849" y="260648"/>
            <a:ext cx="2052370" cy="1296144"/>
          </a:xfrm>
          <a:prstGeom prst="ellipse">
            <a:avLst/>
          </a:prstGeom>
          <a:noFill/>
          <a:ln w="34925">
            <a:solidFill>
              <a:srgbClr val="1BA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8430844" y="320289"/>
            <a:ext cx="2052370" cy="1296144"/>
          </a:xfrm>
          <a:prstGeom prst="ellipse">
            <a:avLst/>
          </a:prstGeom>
          <a:noFill/>
          <a:ln w="34925">
            <a:solidFill>
              <a:srgbClr val="1BA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2821452" y="5085184"/>
            <a:ext cx="2052370" cy="1296144"/>
          </a:xfrm>
          <a:prstGeom prst="ellipse">
            <a:avLst/>
          </a:prstGeom>
          <a:noFill/>
          <a:ln w="34925">
            <a:solidFill>
              <a:srgbClr val="1BA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2258651" y="2508171"/>
            <a:ext cx="2163732" cy="1257676"/>
          </a:xfrm>
          <a:prstGeom prst="ellipse">
            <a:avLst/>
          </a:prstGeom>
          <a:noFill/>
          <a:ln w="34925">
            <a:solidFill>
              <a:srgbClr val="1BA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5533849" y="5301208"/>
            <a:ext cx="2052370" cy="1296144"/>
          </a:xfrm>
          <a:prstGeom prst="ellipse">
            <a:avLst/>
          </a:prstGeom>
          <a:noFill/>
          <a:ln w="34925">
            <a:solidFill>
              <a:srgbClr val="1BA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8430844" y="5101218"/>
            <a:ext cx="2052370" cy="1296144"/>
          </a:xfrm>
          <a:prstGeom prst="ellipse">
            <a:avLst/>
          </a:prstGeom>
          <a:noFill/>
          <a:ln w="34925">
            <a:solidFill>
              <a:srgbClr val="1BA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8965807" y="2313888"/>
            <a:ext cx="2368628" cy="1369410"/>
          </a:xfrm>
          <a:prstGeom prst="ellipse">
            <a:avLst/>
          </a:prstGeom>
          <a:noFill/>
          <a:ln w="34925">
            <a:solidFill>
              <a:srgbClr val="1BA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6078977" y="705561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030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ЮПИД</a:t>
            </a:r>
            <a:endParaRPr lang="ru-RU" b="1" dirty="0">
              <a:solidFill>
                <a:srgbClr val="D030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47013" y="476673"/>
            <a:ext cx="1315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030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Памятки по </a:t>
            </a:r>
          </a:p>
          <a:p>
            <a:pPr algn="ctr"/>
            <a:r>
              <a:rPr lang="ru-RU" b="1" dirty="0" smtClean="0">
                <a:solidFill>
                  <a:srgbClr val="D030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ПДД</a:t>
            </a:r>
            <a:endParaRPr lang="ru-RU" b="1" dirty="0">
              <a:solidFill>
                <a:srgbClr val="D030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 rot="10800000" flipV="1">
            <a:off x="2008909" y="2783224"/>
            <a:ext cx="251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030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</a:t>
            </a:r>
          </a:p>
          <a:p>
            <a:pPr algn="ctr"/>
            <a:r>
              <a:rPr lang="ru-RU" b="1" dirty="0" smtClean="0">
                <a:solidFill>
                  <a:srgbClr val="D030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рисунков</a:t>
            </a:r>
            <a:endParaRPr lang="ru-RU" b="1" dirty="0">
              <a:solidFill>
                <a:srgbClr val="D030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894513" y="5410091"/>
            <a:ext cx="1853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030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</a:t>
            </a:r>
          </a:p>
          <a:p>
            <a:pPr algn="ctr"/>
            <a:r>
              <a:rPr lang="ru-RU" b="1" dirty="0" smtClean="0">
                <a:solidFill>
                  <a:srgbClr val="D030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b="1" dirty="0">
              <a:solidFill>
                <a:srgbClr val="D030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627096" y="5570338"/>
            <a:ext cx="1826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030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</a:t>
            </a:r>
          </a:p>
          <a:p>
            <a:pPr algn="ctr"/>
            <a:r>
              <a:rPr lang="ru-RU" b="1" dirty="0" smtClean="0">
                <a:solidFill>
                  <a:srgbClr val="D030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endParaRPr lang="ru-RU" b="1" dirty="0">
              <a:solidFill>
                <a:srgbClr val="D030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643121" y="5382556"/>
            <a:ext cx="1840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030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материалы</a:t>
            </a:r>
            <a:endParaRPr lang="ru-RU" b="1" dirty="0">
              <a:solidFill>
                <a:srgbClr val="D030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071917" y="2529136"/>
            <a:ext cx="213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030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</a:t>
            </a:r>
          </a:p>
          <a:p>
            <a:pPr algn="ctr"/>
            <a:r>
              <a:rPr lang="ru-RU" b="1" dirty="0" smtClean="0">
                <a:solidFill>
                  <a:srgbClr val="D030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  <a:endParaRPr lang="ru-RU" b="1" dirty="0">
              <a:solidFill>
                <a:srgbClr val="D030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Стрелка вниз 63"/>
          <p:cNvSpPr/>
          <p:nvPr/>
        </p:nvSpPr>
        <p:spPr>
          <a:xfrm flipV="1">
            <a:off x="6456039" y="1621053"/>
            <a:ext cx="287205" cy="835249"/>
          </a:xfrm>
          <a:prstGeom prst="downArrow">
            <a:avLst/>
          </a:prstGeom>
          <a:solidFill>
            <a:srgbClr val="FA12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трелка вниз 64"/>
          <p:cNvSpPr/>
          <p:nvPr/>
        </p:nvSpPr>
        <p:spPr>
          <a:xfrm rot="10800000" flipV="1">
            <a:off x="6456038" y="4316303"/>
            <a:ext cx="287205" cy="835249"/>
          </a:xfrm>
          <a:prstGeom prst="downArrow">
            <a:avLst/>
          </a:prstGeom>
          <a:solidFill>
            <a:srgbClr val="FA12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трелка вниз 65"/>
          <p:cNvSpPr/>
          <p:nvPr/>
        </p:nvSpPr>
        <p:spPr>
          <a:xfrm rot="13329494" flipV="1">
            <a:off x="5045375" y="4146219"/>
            <a:ext cx="287205" cy="1353109"/>
          </a:xfrm>
          <a:prstGeom prst="downArrow">
            <a:avLst/>
          </a:prstGeom>
          <a:solidFill>
            <a:srgbClr val="FA12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трелка вниз 66"/>
          <p:cNvSpPr/>
          <p:nvPr/>
        </p:nvSpPr>
        <p:spPr>
          <a:xfrm rot="3039925" flipV="1">
            <a:off x="7710923" y="1101743"/>
            <a:ext cx="287205" cy="1534543"/>
          </a:xfrm>
          <a:prstGeom prst="downArrow">
            <a:avLst/>
          </a:prstGeom>
          <a:solidFill>
            <a:srgbClr val="FA12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трелка вниз 67"/>
          <p:cNvSpPr/>
          <p:nvPr/>
        </p:nvSpPr>
        <p:spPr>
          <a:xfrm rot="18909726" flipV="1">
            <a:off x="5267282" y="1234776"/>
            <a:ext cx="287205" cy="1396175"/>
          </a:xfrm>
          <a:prstGeom prst="downArrow">
            <a:avLst/>
          </a:prstGeom>
          <a:solidFill>
            <a:srgbClr val="FA12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низ 68"/>
          <p:cNvSpPr/>
          <p:nvPr/>
        </p:nvSpPr>
        <p:spPr>
          <a:xfrm rot="7980010" flipV="1">
            <a:off x="8001730" y="4077213"/>
            <a:ext cx="287205" cy="1353109"/>
          </a:xfrm>
          <a:prstGeom prst="downArrow">
            <a:avLst/>
          </a:prstGeom>
          <a:solidFill>
            <a:srgbClr val="FA12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лево 2"/>
          <p:cNvSpPr/>
          <p:nvPr/>
        </p:nvSpPr>
        <p:spPr>
          <a:xfrm>
            <a:off x="4525256" y="2921572"/>
            <a:ext cx="777548" cy="327136"/>
          </a:xfrm>
          <a:prstGeom prst="lef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 flipV="1">
            <a:off x="8034964" y="2910181"/>
            <a:ext cx="750855" cy="338527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3498" y="1011685"/>
            <a:ext cx="200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D030A2"/>
                </a:solidFill>
              </a:rPr>
              <a:t>Родители и дети</a:t>
            </a:r>
            <a:endParaRPr lang="ru-RU" b="1" dirty="0">
              <a:solidFill>
                <a:srgbClr val="D030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1551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4885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0255" y="346363"/>
            <a:ext cx="106585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D030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ЮПИД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добровольное объединение воспитанников. Оно создано с целью формирования у детей специальной оценки знаний, умений и навыков безопасного поведения на дороге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детском саду «Березка»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г.о.Чапаевск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протяжении нескольких лет команда ЮПИД «Дорожный патруль» под девизом «Если правила движенья ты не знаешь до сих пор, мы начать с тобой готовы очень важны разговор!» активно проводит просветительскую работу с детьми старшего дошкольного возраста.</a:t>
            </a:r>
          </a:p>
          <a:p>
            <a:pPr algn="ctr"/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ЮПИДовцы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используют различные формы работы: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AutoNum type="arabicPeriod"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395" y="3545083"/>
            <a:ext cx="6758316" cy="31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6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068" y="2724231"/>
            <a:ext cx="4968114" cy="36637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698" y="2736786"/>
            <a:ext cx="4868248" cy="36511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3091" y="429491"/>
            <a:ext cx="777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Досуговая деятельность команды ЮПИД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1177636"/>
            <a:ext cx="8866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в игровой форме закрепляют знания о дорожных знаках, о правилах поведения на улице, понимают, где и когда можно безопасно и весело играть.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2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Picture 2" descr="F:\фотки с телефона\20201119_112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6265" y="3451784"/>
            <a:ext cx="3883367" cy="30743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16728" y="387927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Театрализованная деятельность команды ЮПИД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F:\фотки с телефона\20201118_1553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4468" y="1299074"/>
            <a:ext cx="3691683" cy="492224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17963" y="911147"/>
            <a:ext cx="61929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Театрализованные представления необходимы в детском саду для сплочения детского коллектива, развития актерского мастерства, и самое главное- закрепление знаний о Правилах Дорожного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вижения.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20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28" y="2841954"/>
            <a:ext cx="4373182" cy="34175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29345" y="581891"/>
            <a:ext cx="8506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мероприятия команды ЮПИД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" descr="C:\Users\Света\Desktop\света телефон\20201124_1618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0884" y="2841954"/>
            <a:ext cx="4341272" cy="341759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10885" y="1299075"/>
            <a:ext cx="9125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развлечения  помогают знакомить детей с правилами поведения на дороге, на тротуаре, довести до сознания детей к чему может привести нарушение правил дорожного движения.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07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Picture 2" descr="http://qrcoder.ru/code/?http%3A%2F%2Fhttps%3A%2F%2Fdisk.yandex.ru%2Fd%2Fa1_I1HBVEqfVoA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617" y="4337873"/>
            <a:ext cx="2021127" cy="202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37856" y="498764"/>
            <a:ext cx="8000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D030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Памятки по информационной безопасности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18" y="4330461"/>
            <a:ext cx="3192483" cy="22261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028" y="4251236"/>
            <a:ext cx="3343982" cy="23592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873" y="344516"/>
            <a:ext cx="2522514" cy="17937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638" y="2284869"/>
            <a:ext cx="2593749" cy="18451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22764" y="1440873"/>
            <a:ext cx="70242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профилактики детского дорожного транспортного травматизма и обеспечения у детей формирования навыков и знаний по соблюдению Правил дорожного движения распространяем среди родителей памятки и просим  поговорить об этом с  детьми!</a:t>
            </a:r>
          </a:p>
        </p:txBody>
      </p:sp>
    </p:spTree>
    <p:extLst>
      <p:ext uri="{BB962C8B-B14F-4D97-AF65-F5344CB8AC3E}">
        <p14:creationId xmlns:p14="http://schemas.microsoft.com/office/powerpoint/2010/main" val="388141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47308" y="374073"/>
            <a:ext cx="4114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D030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ресурсы</a:t>
            </a:r>
            <a:endParaRPr lang="ru-RU" sz="2800" b="1" dirty="0">
              <a:solidFill>
                <a:srgbClr val="D030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1024585"/>
            <a:ext cx="78122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литература является одним из доступных и интересных для ребенка способов освоения ПДД.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системной и эффективной работы с детьми мы собрали мини библиотеку на тему ПДД, в которую вошли: детская художественная литература, энциклопедии, журналы, альбомы, иллюстрации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C:\Users\Света\Desktop\света телефон\20201124_152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1548" y="4185877"/>
            <a:ext cx="3359535" cy="2281742"/>
          </a:xfrm>
          <a:prstGeom prst="rect">
            <a:avLst/>
          </a:prstGeom>
          <a:noFill/>
        </p:spPr>
      </p:pic>
      <p:pic>
        <p:nvPicPr>
          <p:cNvPr id="8" name="Picture 3" descr="C:\Users\Света\Desktop\света телефон\20201124_1528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38552" y="3426546"/>
            <a:ext cx="1872208" cy="2592288"/>
          </a:xfrm>
          <a:prstGeom prst="rect">
            <a:avLst/>
          </a:prstGeom>
          <a:noFill/>
        </p:spPr>
      </p:pic>
      <p:pic>
        <p:nvPicPr>
          <p:cNvPr id="9" name="Picture 3" descr="F:\фотки с телефона\20201119_1508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38552" y="277090"/>
            <a:ext cx="1685077" cy="2353446"/>
          </a:xfrm>
          <a:prstGeom prst="rect">
            <a:avLst/>
          </a:prstGeom>
          <a:noFill/>
        </p:spPr>
      </p:pic>
      <p:pic>
        <p:nvPicPr>
          <p:cNvPr id="10" name="Picture 6" descr="C:\Users\Света\Desktop\света телефон\20201124_1526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61598" y="4100802"/>
            <a:ext cx="4071215" cy="22817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997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568</Words>
  <Application>Microsoft Office PowerPoint</Application>
  <PresentationFormat>Произвольный</PresentationFormat>
  <Paragraphs>87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36</cp:revision>
  <dcterms:created xsi:type="dcterms:W3CDTF">2024-05-16T09:59:58Z</dcterms:created>
  <dcterms:modified xsi:type="dcterms:W3CDTF">2024-05-22T10:49:37Z</dcterms:modified>
</cp:coreProperties>
</file>